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356" r:id="rId8"/>
    <p:sldId id="357"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88" r:id="rId82"/>
    <p:sldId id="389" r:id="rId83"/>
    <p:sldId id="334" r:id="rId84"/>
    <p:sldId id="335" r:id="rId85"/>
    <p:sldId id="336" r:id="rId86"/>
    <p:sldId id="337" r:id="rId87"/>
    <p:sldId id="338" r:id="rId88"/>
    <p:sldId id="339" r:id="rId89"/>
    <p:sldId id="390" r:id="rId90"/>
    <p:sldId id="391"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7934DA6-DFF2-47B6-8BAF-E0D62BA8C401}" type="datetimeFigureOut">
              <a:rPr lang="en-US" smtClean="0"/>
              <a:pPr/>
              <a:t>4/22/2022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C446B1E4-4B2F-40D7-8309-79373501674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7934DA6-DFF2-47B6-8BAF-E0D62BA8C401}" type="datetimeFigureOut">
              <a:rPr lang="en-US" smtClean="0"/>
              <a:pPr/>
              <a:t>4/22/2022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446B1E4-4B2F-40D7-8309-7937350167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7934DA6-DFF2-47B6-8BAF-E0D62BA8C401}" type="datetimeFigureOut">
              <a:rPr lang="en-US" smtClean="0"/>
              <a:pPr/>
              <a:t>4/22/2022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446B1E4-4B2F-40D7-8309-79373501674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7934DA6-DFF2-47B6-8BAF-E0D62BA8C401}" type="datetimeFigureOut">
              <a:rPr lang="en-US" smtClean="0"/>
              <a:pPr/>
              <a:t>4/22/2022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446B1E4-4B2F-40D7-8309-793735016740}"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7934DA6-DFF2-47B6-8BAF-E0D62BA8C401}" type="datetimeFigureOut">
              <a:rPr lang="en-US" smtClean="0"/>
              <a:pPr/>
              <a:t>4/22/2022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446B1E4-4B2F-40D7-8309-793735016740}"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7934DA6-DFF2-47B6-8BAF-E0D62BA8C401}" type="datetimeFigureOut">
              <a:rPr lang="en-US" smtClean="0"/>
              <a:pPr/>
              <a:t>4/22/2022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446B1E4-4B2F-40D7-8309-793735016740}"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7934DA6-DFF2-47B6-8BAF-E0D62BA8C401}" type="datetimeFigureOut">
              <a:rPr lang="en-US" smtClean="0"/>
              <a:pPr/>
              <a:t>4/22/2022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C446B1E4-4B2F-40D7-8309-79373501674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7934DA6-DFF2-47B6-8BAF-E0D62BA8C401}" type="datetimeFigureOut">
              <a:rPr lang="en-US" smtClean="0"/>
              <a:pPr/>
              <a:t>4/22/2022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C446B1E4-4B2F-40D7-8309-793735016740}"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7934DA6-DFF2-47B6-8BAF-E0D62BA8C401}" type="datetimeFigureOut">
              <a:rPr lang="en-US" smtClean="0"/>
              <a:pPr/>
              <a:t>4/22/2022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C446B1E4-4B2F-40D7-8309-7937350167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47934DA6-DFF2-47B6-8BAF-E0D62BA8C401}" type="datetimeFigureOut">
              <a:rPr lang="en-US" smtClean="0"/>
              <a:pPr/>
              <a:t>4/22/2022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446B1E4-4B2F-40D7-8309-79373501674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7934DA6-DFF2-47B6-8BAF-E0D62BA8C401}" type="datetimeFigureOut">
              <a:rPr lang="en-US" smtClean="0"/>
              <a:pPr/>
              <a:t>4/22/2022</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C446B1E4-4B2F-40D7-8309-793735016740}"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47934DA6-DFF2-47B6-8BAF-E0D62BA8C401}" type="datetimeFigureOut">
              <a:rPr lang="en-US" smtClean="0"/>
              <a:pPr/>
              <a:t>4/22/2022</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C446B1E4-4B2F-40D7-8309-7937350167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6600" dirty="0" err="1" smtClean="0"/>
              <a:t>Java.lang.package</a:t>
            </a:r>
            <a:endParaRPr lang="en-US" sz="6600"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latin typeface="Times New Roman" pitchFamily="18" charset="0"/>
                <a:cs typeface="Times New Roman" pitchFamily="18" charset="0"/>
              </a:rPr>
              <a:t>1. For every object </a:t>
            </a:r>
            <a:r>
              <a:rPr lang="en-US" dirty="0" err="1" smtClean="0">
                <a:latin typeface="Times New Roman" pitchFamily="18" charset="0"/>
                <a:cs typeface="Times New Roman" pitchFamily="18" charset="0"/>
              </a:rPr>
              <a:t>jvm</a:t>
            </a:r>
            <a:r>
              <a:rPr lang="en-US" dirty="0" smtClean="0">
                <a:latin typeface="Times New Roman" pitchFamily="18" charset="0"/>
                <a:cs typeface="Times New Roman" pitchFamily="18" charset="0"/>
              </a:rPr>
              <a:t> will generate a unique number which is nothing but </a:t>
            </a:r>
            <a:r>
              <a:rPr lang="en-US" dirty="0" err="1" smtClean="0">
                <a:latin typeface="Times New Roman" pitchFamily="18" charset="0"/>
                <a:cs typeface="Times New Roman" pitchFamily="18" charset="0"/>
              </a:rPr>
              <a:t>hashCode</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2. </a:t>
            </a:r>
            <a:r>
              <a:rPr lang="en-US" dirty="0" err="1" smtClean="0">
                <a:latin typeface="Times New Roman" pitchFamily="18" charset="0"/>
                <a:cs typeface="Times New Roman" pitchFamily="18" charset="0"/>
              </a:rPr>
              <a:t>Jvm</a:t>
            </a:r>
            <a:r>
              <a:rPr lang="en-US" dirty="0" smtClean="0">
                <a:latin typeface="Times New Roman" pitchFamily="18" charset="0"/>
                <a:cs typeface="Times New Roman" pitchFamily="18" charset="0"/>
              </a:rPr>
              <a:t> will using </a:t>
            </a:r>
            <a:r>
              <a:rPr lang="en-US" dirty="0" err="1" smtClean="0">
                <a:latin typeface="Times New Roman" pitchFamily="18" charset="0"/>
                <a:cs typeface="Times New Roman" pitchFamily="18" charset="0"/>
              </a:rPr>
              <a:t>hashCode</a:t>
            </a:r>
            <a:r>
              <a:rPr lang="en-US" dirty="0" smtClean="0">
                <a:latin typeface="Times New Roman" pitchFamily="18" charset="0"/>
                <a:cs typeface="Times New Roman" pitchFamily="18" charset="0"/>
              </a:rPr>
              <a:t> while saving objects into hashing related data structures like </a:t>
            </a:r>
            <a:r>
              <a:rPr lang="en-US" dirty="0" err="1" smtClean="0">
                <a:latin typeface="Times New Roman" pitchFamily="18" charset="0"/>
                <a:cs typeface="Times New Roman" pitchFamily="18" charset="0"/>
              </a:rPr>
              <a:t>HashSet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HashMap</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Hashtable</a:t>
            </a:r>
            <a:r>
              <a:rPr lang="en-US" dirty="0" smtClean="0">
                <a:latin typeface="Times New Roman" pitchFamily="18" charset="0"/>
                <a:cs typeface="Times New Roman" pitchFamily="18" charset="0"/>
              </a:rPr>
              <a:t> etc. </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3. If the objects are stored according to </a:t>
            </a:r>
            <a:r>
              <a:rPr lang="en-US" dirty="0" err="1" smtClean="0">
                <a:latin typeface="Times New Roman" pitchFamily="18" charset="0"/>
                <a:cs typeface="Times New Roman" pitchFamily="18" charset="0"/>
              </a:rPr>
              <a:t>hashCode</a:t>
            </a:r>
            <a:r>
              <a:rPr lang="en-US" dirty="0" smtClean="0">
                <a:latin typeface="Times New Roman" pitchFamily="18" charset="0"/>
                <a:cs typeface="Times New Roman" pitchFamily="18" charset="0"/>
              </a:rPr>
              <a:t> searching will become very efficient (The most powerful search algorithm is hashing which will work based on </a:t>
            </a:r>
            <a:r>
              <a:rPr lang="en-US" dirty="0" err="1" smtClean="0">
                <a:latin typeface="Times New Roman" pitchFamily="18" charset="0"/>
                <a:cs typeface="Times New Roman" pitchFamily="18" charset="0"/>
              </a:rPr>
              <a:t>hashCode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We can use this method to convert String to corresponding primitive. </a:t>
            </a:r>
            <a:endParaRPr lang="en-US" dirty="0"/>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class </a:t>
            </a:r>
            <a:r>
              <a:rPr lang="en-US" dirty="0" err="1" smtClean="0"/>
              <a:t>WrapperClassDemo</a:t>
            </a:r>
            <a:r>
              <a:rPr lang="en-US" dirty="0" smtClean="0"/>
              <a:t> </a:t>
            </a:r>
          </a:p>
          <a:p>
            <a:r>
              <a:rPr lang="en-US" dirty="0" smtClean="0"/>
              <a:t>{</a:t>
            </a:r>
          </a:p>
          <a:p>
            <a:r>
              <a:rPr lang="en-US" dirty="0" smtClean="0"/>
              <a:t> public static void main(String[] </a:t>
            </a:r>
            <a:r>
              <a:rPr lang="en-US" dirty="0" err="1" smtClean="0"/>
              <a:t>args</a:t>
            </a:r>
            <a:r>
              <a:rPr lang="en-US" dirty="0" smtClean="0"/>
              <a:t>)</a:t>
            </a:r>
          </a:p>
          <a:p>
            <a:r>
              <a:rPr lang="en-US" dirty="0" smtClean="0"/>
              <a:t> {</a:t>
            </a:r>
          </a:p>
          <a:p>
            <a:r>
              <a:rPr lang="en-US" dirty="0" smtClean="0"/>
              <a:t> </a:t>
            </a:r>
            <a:r>
              <a:rPr lang="en-US" dirty="0" err="1" smtClean="0"/>
              <a:t>int</a:t>
            </a:r>
            <a:r>
              <a:rPr lang="en-US" dirty="0" smtClean="0"/>
              <a:t> </a:t>
            </a:r>
            <a:r>
              <a:rPr lang="en-US" dirty="0" err="1" smtClean="0"/>
              <a:t>i</a:t>
            </a:r>
            <a:r>
              <a:rPr lang="en-US" dirty="0" smtClean="0"/>
              <a:t>=</a:t>
            </a:r>
            <a:r>
              <a:rPr lang="en-US" dirty="0" err="1" smtClean="0"/>
              <a:t>Integer.parseInt</a:t>
            </a:r>
            <a:r>
              <a:rPr lang="en-US" dirty="0" smtClean="0"/>
              <a:t>("10");</a:t>
            </a:r>
          </a:p>
          <a:p>
            <a:r>
              <a:rPr lang="en-US" dirty="0" smtClean="0"/>
              <a:t> </a:t>
            </a:r>
            <a:r>
              <a:rPr lang="en-US" dirty="0" err="1" smtClean="0"/>
              <a:t>boolean</a:t>
            </a:r>
            <a:r>
              <a:rPr lang="en-US" dirty="0" smtClean="0"/>
              <a:t> b=</a:t>
            </a:r>
            <a:r>
              <a:rPr lang="en-US" dirty="0" err="1" smtClean="0"/>
              <a:t>Boolean.parseBoolean</a:t>
            </a:r>
            <a:r>
              <a:rPr lang="en-US" dirty="0" smtClean="0"/>
              <a:t>("</a:t>
            </a:r>
            <a:r>
              <a:rPr lang="en-US" dirty="0" err="1" smtClean="0"/>
              <a:t>ashok</a:t>
            </a:r>
            <a:r>
              <a:rPr lang="en-US" dirty="0" smtClean="0"/>
              <a:t>"); double d=</a:t>
            </a:r>
            <a:r>
              <a:rPr lang="en-US" dirty="0" err="1" smtClean="0"/>
              <a:t>Double.parseDouble</a:t>
            </a:r>
            <a:r>
              <a:rPr lang="en-US" dirty="0" smtClean="0"/>
              <a:t>("10.5"); </a:t>
            </a:r>
            <a:r>
              <a:rPr lang="en-US" dirty="0" err="1" smtClean="0"/>
              <a:t>System.out.println</a:t>
            </a:r>
            <a:r>
              <a:rPr lang="en-US" dirty="0" smtClean="0"/>
              <a:t>(</a:t>
            </a:r>
            <a:r>
              <a:rPr lang="en-US" dirty="0" err="1" smtClean="0"/>
              <a:t>i</a:t>
            </a:r>
            <a:r>
              <a:rPr lang="en-US" dirty="0" smtClean="0"/>
              <a:t>);//10 </a:t>
            </a:r>
          </a:p>
          <a:p>
            <a:r>
              <a:rPr lang="en-US" dirty="0" err="1" smtClean="0"/>
              <a:t>System.out.println</a:t>
            </a:r>
            <a:r>
              <a:rPr lang="en-US" dirty="0" smtClean="0"/>
              <a:t>(b);//false </a:t>
            </a:r>
            <a:r>
              <a:rPr lang="en-US" dirty="0" err="1" smtClean="0"/>
              <a:t>System.out.println</a:t>
            </a:r>
            <a:r>
              <a:rPr lang="en-US" dirty="0" smtClean="0"/>
              <a:t>(d);//10.5 </a:t>
            </a:r>
          </a:p>
          <a:p>
            <a:r>
              <a:rPr lang="en-US" dirty="0" smtClean="0"/>
              <a:t>}</a:t>
            </a:r>
          </a:p>
          <a:p>
            <a:r>
              <a:rPr lang="en-US" dirty="0" smtClean="0"/>
              <a:t> } </a:t>
            </a:r>
            <a:endParaRPr lang="en-US" dirty="0"/>
          </a:p>
        </p:txBody>
      </p:sp>
      <p:sp>
        <p:nvSpPr>
          <p:cNvPr id="3" name="Title 2"/>
          <p:cNvSpPr>
            <a:spLocks noGrp="1"/>
          </p:cNvSpPr>
          <p:nvPr>
            <p:ph type="title"/>
          </p:nvPr>
        </p:nvSpPr>
        <p:spPr/>
        <p:txBody>
          <a:bodyPr/>
          <a:lstStyle/>
          <a:p>
            <a:endParaRPr lang="en-US"/>
          </a:p>
        </p:txBody>
      </p:sp>
      <p:sp>
        <p:nvSpPr>
          <p:cNvPr id="4" name="Rounded Rectangle 3"/>
          <p:cNvSpPr/>
          <p:nvPr/>
        </p:nvSpPr>
        <p:spPr>
          <a:xfrm>
            <a:off x="4267200" y="3886200"/>
            <a:ext cx="1828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err="1" smtClean="0"/>
              <a:t>toString</a:t>
            </a:r>
            <a:r>
              <a:rPr lang="en-US" dirty="0" smtClean="0"/>
              <a:t>() method </a:t>
            </a:r>
            <a:br>
              <a:rPr lang="en-US" dirty="0" smtClean="0"/>
            </a:b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We can use </a:t>
            </a:r>
            <a:r>
              <a:rPr lang="en-US" dirty="0" err="1" smtClean="0"/>
              <a:t>toString</a:t>
            </a:r>
            <a:r>
              <a:rPr lang="en-US" dirty="0" smtClean="0"/>
              <a:t>() method to convert wrapper object (or) primitive to String.</a:t>
            </a:r>
            <a:endParaRPr lang="en-US" dirty="0"/>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class </a:t>
            </a:r>
            <a:r>
              <a:rPr lang="en-US" dirty="0" err="1" smtClean="0"/>
              <a:t>WrapperClassDemo</a:t>
            </a:r>
            <a:endParaRPr lang="en-US" dirty="0" smtClean="0"/>
          </a:p>
          <a:p>
            <a:endParaRPr lang="en-US" dirty="0" smtClean="0"/>
          </a:p>
          <a:p>
            <a:r>
              <a:rPr lang="en-US" dirty="0" smtClean="0"/>
              <a:t> { </a:t>
            </a:r>
          </a:p>
          <a:p>
            <a:r>
              <a:rPr lang="en-US" dirty="0" smtClean="0"/>
              <a:t>public static void main(String[] </a:t>
            </a:r>
            <a:r>
              <a:rPr lang="en-US" dirty="0" err="1" smtClean="0"/>
              <a:t>args</a:t>
            </a:r>
            <a:r>
              <a:rPr lang="en-US" dirty="0" smtClean="0"/>
              <a:t>)</a:t>
            </a:r>
          </a:p>
          <a:p>
            <a:r>
              <a:rPr lang="en-US" dirty="0" smtClean="0"/>
              <a:t> { </a:t>
            </a:r>
          </a:p>
          <a:p>
            <a:r>
              <a:rPr lang="en-US" dirty="0" smtClean="0"/>
              <a:t>Integer </a:t>
            </a:r>
            <a:r>
              <a:rPr lang="en-US" dirty="0" err="1" smtClean="0"/>
              <a:t>i</a:t>
            </a:r>
            <a:r>
              <a:rPr lang="en-US" dirty="0" smtClean="0"/>
              <a:t>=</a:t>
            </a:r>
            <a:r>
              <a:rPr lang="en-US" dirty="0" err="1" smtClean="0"/>
              <a:t>Integer.valueOf</a:t>
            </a:r>
            <a:r>
              <a:rPr lang="en-US" dirty="0" smtClean="0"/>
              <a:t>("10"); </a:t>
            </a:r>
            <a:r>
              <a:rPr lang="en-US" dirty="0" err="1" smtClean="0"/>
              <a:t>System.out.println</a:t>
            </a:r>
            <a:r>
              <a:rPr lang="en-US" dirty="0" smtClean="0"/>
              <a:t>(</a:t>
            </a:r>
            <a:r>
              <a:rPr lang="en-US" dirty="0" err="1" smtClean="0"/>
              <a:t>i</a:t>
            </a:r>
            <a:r>
              <a:rPr lang="en-US" dirty="0" smtClean="0"/>
              <a:t>);//10 </a:t>
            </a:r>
            <a:r>
              <a:rPr lang="en-US" dirty="0" err="1" smtClean="0"/>
              <a:t>System.out.println</a:t>
            </a:r>
            <a:r>
              <a:rPr lang="en-US" dirty="0" smtClean="0"/>
              <a:t>(</a:t>
            </a:r>
            <a:r>
              <a:rPr lang="en-US" dirty="0" err="1" smtClean="0"/>
              <a:t>i.toString</a:t>
            </a:r>
            <a:r>
              <a:rPr lang="en-US" dirty="0" smtClean="0"/>
              <a:t>());//10 </a:t>
            </a:r>
          </a:p>
          <a:p>
            <a:r>
              <a:rPr lang="en-US" dirty="0" smtClean="0"/>
              <a:t>} } </a:t>
            </a:r>
            <a:endParaRPr lang="en-US" dirty="0"/>
          </a:p>
        </p:txBody>
      </p:sp>
      <p:sp>
        <p:nvSpPr>
          <p:cNvPr id="3" name="Title 2"/>
          <p:cNvSpPr>
            <a:spLocks noGrp="1"/>
          </p:cNvSpPr>
          <p:nvPr>
            <p:ph type="title"/>
          </p:nvPr>
        </p:nvSpPr>
        <p:spPr/>
        <p:txBody>
          <a:bodyPr/>
          <a:lstStyle/>
          <a:p>
            <a:endParaRPr lang="en-US"/>
          </a:p>
        </p:txBody>
      </p:sp>
      <p:sp>
        <p:nvSpPr>
          <p:cNvPr id="4" name="Rounded Rectangle 3"/>
          <p:cNvSpPr/>
          <p:nvPr/>
        </p:nvSpPr>
        <p:spPr>
          <a:xfrm>
            <a:off x="4572000" y="4267200"/>
            <a:ext cx="9144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400800" y="4724400"/>
            <a:ext cx="9144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srcRect/>
          <a:stretch>
            <a:fillRect/>
          </a:stretch>
        </p:blipFill>
        <p:spPr bwMode="auto">
          <a:xfrm>
            <a:off x="547870" y="1481138"/>
            <a:ext cx="8048259" cy="4525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err="1" smtClean="0"/>
              <a:t>Autoboxing</a:t>
            </a:r>
            <a:r>
              <a:rPr lang="en-US" dirty="0" smtClean="0"/>
              <a:t> and </a:t>
            </a:r>
            <a:r>
              <a:rPr lang="en-US" dirty="0" err="1" smtClean="0"/>
              <a:t>Autounboxing</a:t>
            </a:r>
            <a:r>
              <a:rPr lang="en-US" dirty="0" smtClean="0"/>
              <a:t> (1.5v)</a:t>
            </a:r>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Until 1.4 version we can't provide wrapper object in the place of primitive and primitive in the place of wrapper object all the required conversions should be performed explicitly by the programmer.</a:t>
            </a:r>
            <a:endParaRPr lang="en-US" dirty="0"/>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1506" name="Picture 2"/>
          <p:cNvPicPr>
            <a:picLocks noGrp="1" noChangeAspect="1" noChangeArrowheads="1"/>
          </p:cNvPicPr>
          <p:nvPr>
            <p:ph idx="1"/>
          </p:nvPr>
        </p:nvPicPr>
        <p:blipFill>
          <a:blip r:embed="rId2"/>
          <a:srcRect/>
          <a:stretch>
            <a:fillRect/>
          </a:stretch>
        </p:blipFill>
        <p:spPr bwMode="auto">
          <a:xfrm>
            <a:off x="457200" y="2356092"/>
            <a:ext cx="8229600" cy="2776053"/>
          </a:xfrm>
          <a:prstGeom prst="rect">
            <a:avLst/>
          </a:prstGeom>
          <a:noFill/>
          <a:ln w="9525">
            <a:noFill/>
            <a:miter lim="800000"/>
            <a:headEnd/>
            <a:tailEnd/>
          </a:ln>
          <a:effectLst/>
        </p:spPr>
      </p:pic>
      <p:sp>
        <p:nvSpPr>
          <p:cNvPr id="5" name="Rounded Rectangle 4"/>
          <p:cNvSpPr/>
          <p:nvPr/>
        </p:nvSpPr>
        <p:spPr>
          <a:xfrm>
            <a:off x="3810000" y="3505200"/>
            <a:ext cx="5105400" cy="152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class </a:t>
            </a:r>
            <a:r>
              <a:rPr lang="en-US" dirty="0" err="1" smtClean="0"/>
              <a:t>AutoBoxingAndUnboxingDemo</a:t>
            </a:r>
            <a:r>
              <a:rPr lang="en-US" dirty="0" smtClean="0"/>
              <a:t> </a:t>
            </a:r>
          </a:p>
          <a:p>
            <a:r>
              <a:rPr lang="en-US" dirty="0" smtClean="0"/>
              <a:t>{</a:t>
            </a:r>
          </a:p>
          <a:p>
            <a:r>
              <a:rPr lang="en-US" dirty="0" smtClean="0"/>
              <a:t> public static void main(String[] </a:t>
            </a:r>
            <a:r>
              <a:rPr lang="en-US" dirty="0" err="1" smtClean="0"/>
              <a:t>args</a:t>
            </a:r>
            <a:r>
              <a:rPr lang="en-US" dirty="0" smtClean="0"/>
              <a:t>)</a:t>
            </a:r>
          </a:p>
          <a:p>
            <a:r>
              <a:rPr lang="en-US" dirty="0" smtClean="0"/>
              <a:t> {</a:t>
            </a:r>
          </a:p>
          <a:p>
            <a:r>
              <a:rPr lang="en-US" dirty="0" smtClean="0"/>
              <a:t> Boolean b=new Boolean(true);</a:t>
            </a:r>
          </a:p>
          <a:p>
            <a:r>
              <a:rPr lang="en-US" dirty="0" smtClean="0"/>
              <a:t> if(b) </a:t>
            </a:r>
          </a:p>
          <a:p>
            <a:r>
              <a:rPr lang="en-US" dirty="0" smtClean="0"/>
              <a:t>{</a:t>
            </a:r>
          </a:p>
          <a:p>
            <a:r>
              <a:rPr lang="en-US" dirty="0" smtClean="0"/>
              <a:t> </a:t>
            </a:r>
            <a:r>
              <a:rPr lang="en-US" dirty="0" err="1" smtClean="0"/>
              <a:t>System.out.println</a:t>
            </a:r>
            <a:r>
              <a:rPr lang="en-US" dirty="0" smtClean="0"/>
              <a:t>("hello");</a:t>
            </a:r>
          </a:p>
          <a:p>
            <a:r>
              <a:rPr lang="en-US" dirty="0" smtClean="0"/>
              <a:t> }</a:t>
            </a:r>
          </a:p>
          <a:p>
            <a:r>
              <a:rPr lang="en-US" dirty="0" smtClean="0"/>
              <a:t> }</a:t>
            </a:r>
          </a:p>
          <a:p>
            <a:r>
              <a:rPr lang="en-US" dirty="0" smtClean="0"/>
              <a:t> }</a:t>
            </a:r>
          </a:p>
          <a:p>
            <a:r>
              <a:rPr lang="en-US" dirty="0" smtClean="0"/>
              <a:t> Output: hello</a:t>
            </a:r>
            <a:endParaRPr lang="en-US" dirty="0"/>
          </a:p>
        </p:txBody>
      </p:sp>
      <p:sp>
        <p:nvSpPr>
          <p:cNvPr id="3" name="Title 2"/>
          <p:cNvSpPr>
            <a:spLocks noGrp="1"/>
          </p:cNvSpPr>
          <p:nvPr>
            <p:ph type="title"/>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457200" y="2140165"/>
            <a:ext cx="8229600" cy="32079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Output: hello</a:t>
            </a:r>
            <a:endParaRPr lang="en-US" dirty="0"/>
          </a:p>
        </p:txBody>
      </p:sp>
      <p:sp>
        <p:nvSpPr>
          <p:cNvPr id="3" name="Title 2"/>
          <p:cNvSpPr>
            <a:spLocks noGrp="1"/>
          </p:cNvSpPr>
          <p:nvPr>
            <p:ph type="title"/>
          </p:nvPr>
        </p:nvSpPr>
        <p:spPr/>
        <p:txBody>
          <a:bodyPr/>
          <a:lstStyle/>
          <a:p>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a:srcRect/>
          <a:stretch>
            <a:fillRect/>
          </a:stretch>
        </p:blipFill>
        <p:spPr bwMode="auto">
          <a:xfrm>
            <a:off x="457200" y="1730141"/>
            <a:ext cx="8229600" cy="4027955"/>
          </a:xfrm>
          <a:prstGeom prst="rect">
            <a:avLst/>
          </a:prstGeom>
          <a:noFill/>
          <a:ln w="9525">
            <a:noFill/>
            <a:miter lim="800000"/>
            <a:headEnd/>
            <a:tailEnd/>
          </a:ln>
          <a:effectLst/>
        </p:spPr>
      </p:pic>
      <p:sp>
        <p:nvSpPr>
          <p:cNvPr id="5" name="Rounded Rectangle 4"/>
          <p:cNvSpPr/>
          <p:nvPr/>
        </p:nvSpPr>
        <p:spPr>
          <a:xfrm>
            <a:off x="3657600" y="2895600"/>
            <a:ext cx="51054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676400" y="5257800"/>
            <a:ext cx="51054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Autoboxing</a:t>
            </a:r>
            <a:r>
              <a:rPr lang="en-US" dirty="0" smtClean="0"/>
              <a:t> :</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a:stretch>
            <a:fillRect/>
          </a:stretch>
        </p:blipFill>
        <p:spPr bwMode="auto">
          <a:xfrm>
            <a:off x="457200" y="2091998"/>
            <a:ext cx="8229600" cy="3304242"/>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err="1" smtClean="0"/>
              <a:t>Autounboxing</a:t>
            </a:r>
            <a:r>
              <a:rPr lang="en-US" dirty="0" smtClean="0"/>
              <a:t> : </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4578" name="Picture 2"/>
          <p:cNvPicPr>
            <a:picLocks noGrp="1" noChangeAspect="1" noChangeArrowheads="1"/>
          </p:cNvPicPr>
          <p:nvPr>
            <p:ph idx="1"/>
          </p:nvPr>
        </p:nvPicPr>
        <p:blipFill>
          <a:blip r:embed="rId2"/>
          <a:srcRect/>
          <a:stretch>
            <a:fillRect/>
          </a:stretch>
        </p:blipFill>
        <p:spPr bwMode="auto">
          <a:xfrm>
            <a:off x="457200" y="2220961"/>
            <a:ext cx="8229600" cy="3046316"/>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5602" name="Picture 2"/>
          <p:cNvPicPr>
            <a:picLocks noGrp="1" noChangeAspect="1" noChangeArrowheads="1"/>
          </p:cNvPicPr>
          <p:nvPr>
            <p:ph idx="1"/>
          </p:nvPr>
        </p:nvPicPr>
        <p:blipFill>
          <a:blip r:embed="rId2"/>
          <a:srcRect/>
          <a:stretch>
            <a:fillRect/>
          </a:stretch>
        </p:blipFill>
        <p:spPr bwMode="auto">
          <a:xfrm>
            <a:off x="457200" y="2789655"/>
            <a:ext cx="8229600" cy="1908928"/>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a:srcRect/>
          <a:stretch>
            <a:fillRect/>
          </a:stretch>
        </p:blipFill>
        <p:spPr bwMode="auto">
          <a:xfrm>
            <a:off x="2075191" y="1481138"/>
            <a:ext cx="4993618" cy="4525962"/>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457200" y="1778062"/>
            <a:ext cx="8229600" cy="3932113"/>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457200" y="1924045"/>
            <a:ext cx="8229600" cy="3640147"/>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152401" y="1676400"/>
            <a:ext cx="5638800" cy="41433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038600" y="1447800"/>
            <a:ext cx="5105400" cy="3124200"/>
          </a:xfrm>
          <a:prstGeom prst="rect">
            <a:avLst/>
          </a:prstGeom>
          <a:noFill/>
          <a:ln w="9525">
            <a:noFill/>
            <a:miter lim="800000"/>
            <a:headEnd/>
            <a:tailEnd/>
          </a:ln>
          <a:effectLst/>
        </p:spPr>
      </p:pic>
      <p:sp>
        <p:nvSpPr>
          <p:cNvPr id="7" name="Rectangle 6"/>
          <p:cNvSpPr/>
          <p:nvPr/>
        </p:nvSpPr>
        <p:spPr>
          <a:xfrm>
            <a:off x="6096000" y="3200400"/>
            <a:ext cx="762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1824037" y="2786856"/>
            <a:ext cx="5495925" cy="1914525"/>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1600200" y="1828800"/>
            <a:ext cx="5419725" cy="1933575"/>
          </a:xfrm>
          <a:prstGeom prst="rect">
            <a:avLst/>
          </a:prstGeom>
          <a:noFill/>
          <a:ln w="9525">
            <a:noFill/>
            <a:miter lim="800000"/>
            <a:headEnd/>
            <a:tailEnd/>
          </a:ln>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1871662" y="2910681"/>
            <a:ext cx="5400675" cy="1666875"/>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985837" y="2615406"/>
            <a:ext cx="7172325" cy="2257425"/>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1009650" y="2267744"/>
            <a:ext cx="7124700" cy="295275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sz="6700" dirty="0" smtClean="0"/>
              <a:t>   equals() method:</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latin typeface="Times New Roman" pitchFamily="18" charset="0"/>
                <a:cs typeface="Times New Roman" pitchFamily="18" charset="0"/>
              </a:rPr>
              <a:t>1. We can use this method to check equivalence of two objects. </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2. If our class doesn't contain .equals() method then object class .equals() method will be executed which is always meant for reference comparison[address comparison]. </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i.e., if two references pointing to the same object then only .equals( ) method returns true .</a:t>
            </a:r>
            <a:endParaRPr lang="en-US"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1600200" y="-152403"/>
            <a:ext cx="4572000" cy="4228562"/>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524000" y="4191000"/>
            <a:ext cx="5248275" cy="2381250"/>
          </a:xfrm>
          <a:prstGeom prst="rect">
            <a:avLst/>
          </a:prstGeom>
          <a:noFill/>
          <a:ln w="9525">
            <a:noFill/>
            <a:miter lim="800000"/>
            <a:headEnd/>
            <a:tailEnd/>
          </a:ln>
          <a:effectLst/>
        </p:spPr>
      </p:pic>
      <p:sp>
        <p:nvSpPr>
          <p:cNvPr id="6" name="Rectangle 5"/>
          <p:cNvSpPr/>
          <p:nvPr/>
        </p:nvSpPr>
        <p:spPr>
          <a:xfrm>
            <a:off x="1676400" y="5715000"/>
            <a:ext cx="914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457200" y="2503036"/>
            <a:ext cx="8229600" cy="24821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0" y="1295400"/>
            <a:ext cx="4800600" cy="4525962"/>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4572000" y="1143000"/>
            <a:ext cx="4343400" cy="4775818"/>
          </a:xfrm>
          <a:prstGeom prst="rect">
            <a:avLst/>
          </a:prstGeom>
          <a:noFill/>
          <a:ln w="9525">
            <a:noFill/>
            <a:miter lim="800000"/>
            <a:headEnd/>
            <a:tailEnd/>
          </a:ln>
          <a:effectLst/>
        </p:spPr>
      </p:pic>
      <p:sp>
        <p:nvSpPr>
          <p:cNvPr id="6" name="Rectangle 5"/>
          <p:cNvSpPr/>
          <p:nvPr/>
        </p:nvSpPr>
        <p:spPr>
          <a:xfrm>
            <a:off x="6629400" y="5410200"/>
            <a:ext cx="9906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152400" y="2743197"/>
            <a:ext cx="9052560" cy="2411731"/>
          </a:xfrm>
          <a:prstGeom prst="rect">
            <a:avLst/>
          </a:prstGeom>
          <a:noFill/>
          <a:ln w="9525">
            <a:noFill/>
            <a:miter lim="800000"/>
            <a:headEnd/>
            <a:tailEnd/>
          </a:ln>
          <a:effectLst/>
        </p:spPr>
      </p:pic>
      <p:sp>
        <p:nvSpPr>
          <p:cNvPr id="5" name="Rectangle 4"/>
          <p:cNvSpPr/>
          <p:nvPr/>
        </p:nvSpPr>
        <p:spPr>
          <a:xfrm>
            <a:off x="-762000" y="3810000"/>
            <a:ext cx="9144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85800" y="4343400"/>
            <a:ext cx="9144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677400" y="3810000"/>
            <a:ext cx="9144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677400" y="4191000"/>
            <a:ext cx="9144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04800" y="5562600"/>
            <a:ext cx="8839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800100" y="2739231"/>
            <a:ext cx="7543800" cy="2009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What is objects class?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2800" dirty="0" smtClean="0">
                <a:solidFill>
                  <a:schemeClr val="tx1"/>
                </a:solidFill>
              </a:rPr>
              <a:t>Differences between == (double equal operator) and .equals() method?</a:t>
            </a:r>
            <a:endParaRPr lang="en-US" sz="2800" dirty="0">
              <a:solidFill>
                <a:schemeClr val="tx1"/>
              </a:solidFill>
            </a:endParaRPr>
          </a:p>
        </p:txBody>
      </p:sp>
      <p:sp>
        <p:nvSpPr>
          <p:cNvPr id="5" name="Content Placeholder 4"/>
          <p:cNvSpPr>
            <a:spLocks noGrp="1"/>
          </p:cNvSpPr>
          <p:nvPr>
            <p:ph idx="1"/>
          </p:nvPr>
        </p:nvSpPr>
        <p:spPr/>
        <p:txBody>
          <a:bodyPr/>
          <a:lstStyle/>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a:stretch>
            <a:fillRect/>
          </a:stretch>
        </p:blipFill>
        <p:spPr bwMode="auto">
          <a:xfrm>
            <a:off x="595312" y="2124869"/>
            <a:ext cx="7953375" cy="3238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Rectangle 4"/>
          <p:cNvSpPr/>
          <p:nvPr/>
        </p:nvSpPr>
        <p:spPr>
          <a:xfrm>
            <a:off x="3962400" y="3200400"/>
            <a:ext cx="4419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7" name="Picture 3"/>
          <p:cNvPicPr>
            <a:picLocks noGrp="1" noChangeAspect="1" noChangeArrowheads="1"/>
          </p:cNvPicPr>
          <p:nvPr>
            <p:ph idx="1"/>
          </p:nvPr>
        </p:nvPicPr>
        <p:blipFill>
          <a:blip r:embed="rId2"/>
          <a:srcRect/>
          <a:stretch>
            <a:fillRect/>
          </a:stretch>
        </p:blipFill>
        <p:spPr bwMode="auto">
          <a:xfrm>
            <a:off x="381000" y="2667000"/>
            <a:ext cx="8229600" cy="2032711"/>
          </a:xfrm>
          <a:prstGeom prst="rect">
            <a:avLst/>
          </a:prstGeom>
          <a:noFill/>
          <a:ln w="9525">
            <a:noFill/>
            <a:miter lim="800000"/>
            <a:headEnd/>
            <a:tailEnd/>
          </a:ln>
          <a:effectLst/>
        </p:spPr>
      </p:pic>
      <p:sp>
        <p:nvSpPr>
          <p:cNvPr id="7" name="Rectangle 6"/>
          <p:cNvSpPr/>
          <p:nvPr/>
        </p:nvSpPr>
        <p:spPr>
          <a:xfrm>
            <a:off x="3657600" y="3048000"/>
            <a:ext cx="4800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53000" y="4953000"/>
            <a:ext cx="76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43400" y="3581400"/>
            <a:ext cx="4800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solidFill>
                  <a:schemeClr val="tx1"/>
                </a:solidFill>
              </a:rPr>
              <a:t>Clone () method:</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457200" y="2619407"/>
            <a:ext cx="8229600" cy="22494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457200" y="1748805"/>
            <a:ext cx="8229600" cy="3990628"/>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457200" y="1219200"/>
            <a:ext cx="4648200" cy="571500"/>
          </a:xfrm>
          <a:prstGeom prst="rect">
            <a:avLst/>
          </a:prstGeom>
          <a:noFill/>
          <a:ln w="9525">
            <a:noFill/>
            <a:miter lim="800000"/>
            <a:headEnd/>
            <a:tailEnd/>
          </a:ln>
          <a:effectLst/>
        </p:spPr>
      </p:pic>
      <p:sp>
        <p:nvSpPr>
          <p:cNvPr id="6" name="Rectangle 5"/>
          <p:cNvSpPr/>
          <p:nvPr/>
        </p:nvSpPr>
        <p:spPr>
          <a:xfrm>
            <a:off x="533400" y="5181600"/>
            <a:ext cx="3429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a:stretch>
            <a:fillRect/>
          </a:stretch>
        </p:blipFill>
        <p:spPr bwMode="auto">
          <a:xfrm>
            <a:off x="457200" y="1696182"/>
            <a:ext cx="8229600" cy="40958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a:bodyPr>
          <a:lstStyle/>
          <a:p>
            <a:r>
              <a:rPr lang="en-US" dirty="0" smtClean="0">
                <a:solidFill>
                  <a:schemeClr val="tx1"/>
                </a:solidFill>
              </a:rPr>
              <a:t>Shallow cloning</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457200" y="2251645"/>
            <a:ext cx="8229600" cy="29849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solidFill>
                  <a:schemeClr val="tx1"/>
                </a:solidFill>
              </a:rPr>
              <a:t>Deep cloning </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3600" dirty="0" smtClean="0">
                <a:latin typeface="Times New Roman" pitchFamily="18" charset="0"/>
                <a:cs typeface="Times New Roman" pitchFamily="18" charset="0"/>
              </a:rPr>
              <a:t>For any java object whether it is predefine or customized the most commonly required methods are encapsulated into a separate class which is nothing but object class.</a:t>
            </a:r>
            <a:endParaRPr lang="en-US" sz="3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srcRect/>
          <a:stretch>
            <a:fillRect/>
          </a:stretch>
        </p:blipFill>
        <p:spPr bwMode="auto">
          <a:xfrm>
            <a:off x="457200" y="2582683"/>
            <a:ext cx="8229600" cy="23228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err="1" smtClean="0">
                <a:solidFill>
                  <a:schemeClr val="tx1"/>
                </a:solidFill>
              </a:rPr>
              <a:t>getClass</a:t>
            </a:r>
            <a:r>
              <a:rPr lang="en-US" dirty="0" smtClean="0">
                <a:solidFill>
                  <a:schemeClr val="tx1"/>
                </a:solidFill>
              </a:rPr>
              <a:t>() method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2352661"/>
            <a:ext cx="8229600" cy="27829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457200" y="3267668"/>
            <a:ext cx="8229600" cy="9529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Finalize()</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a:stretch>
            <a:fillRect/>
          </a:stretch>
        </p:blipFill>
        <p:spPr bwMode="auto">
          <a:xfrm>
            <a:off x="457200" y="3020862"/>
            <a:ext cx="8229600" cy="14465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solidFill>
                  <a:schemeClr val="tx1"/>
                </a:solidFill>
              </a:rPr>
              <a:t>wait( ) , notify( ) , </a:t>
            </a:r>
            <a:r>
              <a:rPr lang="en-US" dirty="0" err="1" smtClean="0">
                <a:solidFill>
                  <a:schemeClr val="tx1"/>
                </a:solidFill>
              </a:rPr>
              <a:t>notifyAll</a:t>
            </a:r>
            <a:r>
              <a:rPr lang="en-US" dirty="0" smtClean="0">
                <a:solidFill>
                  <a:schemeClr val="tx1"/>
                </a:solidFill>
              </a:rPr>
              <a:t>(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We can use these methods for inter thread communication</a:t>
            </a:r>
          </a:p>
          <a:p>
            <a:endParaRPr lang="en-US" dirty="0"/>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Why String is </a:t>
            </a:r>
            <a:r>
              <a:rPr lang="en-US" dirty="0" err="1" smtClean="0">
                <a:solidFill>
                  <a:schemeClr val="tx1"/>
                </a:solidFill>
              </a:rPr>
              <a:t>immutabiity</a:t>
            </a:r>
            <a:r>
              <a:rPr lang="en-US" dirty="0" smtClean="0">
                <a:solidFill>
                  <a:schemeClr val="tx1"/>
                </a:solidFill>
              </a:rPr>
              <a:t>?</a:t>
            </a:r>
            <a:endParaRPr lang="en-US" dirty="0">
              <a:solidFill>
                <a:schemeClr val="tx1"/>
              </a:solidFill>
            </a:endParaRPr>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a:stretch>
            <a:fillRect/>
          </a:stretch>
        </p:blipFill>
        <p:spPr bwMode="auto">
          <a:xfrm>
            <a:off x="1509712" y="1991519"/>
            <a:ext cx="6124575" cy="350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Method present in objects class?</a:t>
            </a:r>
            <a:endParaRPr lang="en-US" dirty="0">
              <a:latin typeface="Times New Roman" pitchFamily="18" charset="0"/>
              <a:cs typeface="Times New Roman" pitchFamily="18" charset="0"/>
            </a:endParaRPr>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0" y="1143000"/>
            <a:ext cx="8610600" cy="5257800"/>
          </a:xfrm>
          <a:prstGeom prst="rect">
            <a:avLst/>
          </a:prstGeom>
          <a:noFill/>
          <a:ln w="9525">
            <a:noFill/>
            <a:miter lim="800000"/>
            <a:headEnd/>
            <a:tailEnd/>
          </a:ln>
          <a:effectLst/>
        </p:spPr>
      </p:pic>
      <p:sp>
        <p:nvSpPr>
          <p:cNvPr id="8" name="Rounded Rectangle 7"/>
          <p:cNvSpPr/>
          <p:nvPr/>
        </p:nvSpPr>
        <p:spPr>
          <a:xfrm>
            <a:off x="3124200" y="2743200"/>
            <a:ext cx="914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0" y="3352800"/>
            <a:ext cx="914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391400" y="2667000"/>
            <a:ext cx="914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114800" y="3352800"/>
            <a:ext cx="914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0" y="3733800"/>
            <a:ext cx="8534400" cy="2590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a:stretch>
            <a:fillRect/>
          </a:stretch>
        </p:blipFill>
        <p:spPr bwMode="auto">
          <a:xfrm>
            <a:off x="457200" y="2094223"/>
            <a:ext cx="8229600" cy="32997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a:srcRect/>
          <a:stretch>
            <a:fillRect/>
          </a:stretch>
        </p:blipFill>
        <p:spPr bwMode="auto">
          <a:xfrm>
            <a:off x="533400" y="3429000"/>
            <a:ext cx="8229600" cy="857659"/>
          </a:xfrm>
          <a:prstGeom prst="rect">
            <a:avLst/>
          </a:prstGeom>
          <a:noFill/>
          <a:ln w="9525">
            <a:noFill/>
            <a:miter lim="800000"/>
            <a:headEnd/>
            <a:tailEnd/>
          </a:ln>
          <a:effectLst/>
        </p:spPr>
      </p:pic>
      <p:sp>
        <p:nvSpPr>
          <p:cNvPr id="5" name="Rounded Rectangle 4"/>
          <p:cNvSpPr/>
          <p:nvPr/>
        </p:nvSpPr>
        <p:spPr>
          <a:xfrm>
            <a:off x="4114800" y="4495800"/>
            <a:ext cx="19050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172200" y="2819400"/>
            <a:ext cx="19050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SCP And Heap ?</a:t>
            </a:r>
            <a:endParaRPr lang="en-US" dirty="0"/>
          </a:p>
        </p:txBody>
      </p:sp>
      <p:pic>
        <p:nvPicPr>
          <p:cNvPr id="23554" name="Picture 2"/>
          <p:cNvPicPr>
            <a:picLocks noGrp="1" noChangeAspect="1" noChangeArrowheads="1"/>
          </p:cNvPicPr>
          <p:nvPr>
            <p:ph idx="1"/>
          </p:nvPr>
        </p:nvPicPr>
        <p:blipFill>
          <a:blip r:embed="rId2"/>
          <a:srcRect/>
          <a:stretch>
            <a:fillRect/>
          </a:stretch>
        </p:blipFill>
        <p:spPr bwMode="auto">
          <a:xfrm>
            <a:off x="1828800" y="2133600"/>
            <a:ext cx="5577840" cy="17470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4578" name="Picture 2"/>
          <p:cNvPicPr>
            <a:picLocks noGrp="1" noChangeAspect="1" noChangeArrowheads="1"/>
          </p:cNvPicPr>
          <p:nvPr>
            <p:ph idx="1"/>
          </p:nvPr>
        </p:nvPicPr>
        <p:blipFill>
          <a:blip r:embed="rId2"/>
          <a:srcRect/>
          <a:stretch>
            <a:fillRect/>
          </a:stretch>
        </p:blipFill>
        <p:spPr bwMode="auto">
          <a:xfrm>
            <a:off x="457200" y="2042624"/>
            <a:ext cx="8229600" cy="34029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a:srcRect/>
          <a:stretch>
            <a:fillRect/>
          </a:stretch>
        </p:blipFill>
        <p:spPr bwMode="auto">
          <a:xfrm>
            <a:off x="0" y="1676400"/>
            <a:ext cx="8869680" cy="36049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5602" name="Picture 2"/>
          <p:cNvPicPr>
            <a:picLocks noGrp="1" noChangeAspect="1" noChangeArrowheads="1"/>
          </p:cNvPicPr>
          <p:nvPr>
            <p:ph idx="1"/>
          </p:nvPr>
        </p:nvPicPr>
        <p:blipFill>
          <a:blip r:embed="rId2"/>
          <a:srcRect/>
          <a:stretch>
            <a:fillRect/>
          </a:stretch>
        </p:blipFill>
        <p:spPr bwMode="auto">
          <a:xfrm>
            <a:off x="1187722" y="1481138"/>
            <a:ext cx="6768556" cy="4525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7650" name="Picture 2"/>
          <p:cNvPicPr>
            <a:picLocks noGrp="1" noChangeAspect="1" noChangeArrowheads="1"/>
          </p:cNvPicPr>
          <p:nvPr>
            <p:ph idx="1"/>
          </p:nvPr>
        </p:nvPicPr>
        <p:blipFill>
          <a:blip r:embed="rId2"/>
          <a:srcRect/>
          <a:stretch>
            <a:fillRect/>
          </a:stretch>
        </p:blipFill>
        <p:spPr bwMode="auto">
          <a:xfrm>
            <a:off x="0" y="1828800"/>
            <a:ext cx="9326880" cy="2238476"/>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182880" y="4343400"/>
            <a:ext cx="8961120" cy="21824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8674" name="Picture 2"/>
          <p:cNvPicPr>
            <a:picLocks noGrp="1" noChangeAspect="1" noChangeArrowheads="1"/>
          </p:cNvPicPr>
          <p:nvPr>
            <p:ph idx="1"/>
          </p:nvPr>
        </p:nvPicPr>
        <p:blipFill>
          <a:blip r:embed="rId2"/>
          <a:srcRect/>
          <a:stretch>
            <a:fillRect/>
          </a:stretch>
        </p:blipFill>
        <p:spPr bwMode="auto">
          <a:xfrm>
            <a:off x="571781" y="1481138"/>
            <a:ext cx="8000438" cy="4525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9698" name="Picture 2"/>
          <p:cNvPicPr>
            <a:picLocks noGrp="1" noChangeAspect="1" noChangeArrowheads="1"/>
          </p:cNvPicPr>
          <p:nvPr>
            <p:ph idx="1"/>
          </p:nvPr>
        </p:nvPicPr>
        <p:blipFill>
          <a:blip r:embed="rId2"/>
          <a:srcRect/>
          <a:stretch>
            <a:fillRect/>
          </a:stretch>
        </p:blipFill>
        <p:spPr bwMode="auto">
          <a:xfrm>
            <a:off x="-182880" y="533400"/>
            <a:ext cx="9326880" cy="6068712"/>
          </a:xfrm>
          <a:prstGeom prst="rect">
            <a:avLst/>
          </a:prstGeom>
          <a:noFill/>
          <a:ln w="9525">
            <a:noFill/>
            <a:miter lim="800000"/>
            <a:headEnd/>
            <a:tailEnd/>
          </a:ln>
          <a:effectLst/>
        </p:spPr>
      </p:pic>
      <p:sp>
        <p:nvSpPr>
          <p:cNvPr id="5" name="Rounded Rectangle 4"/>
          <p:cNvSpPr/>
          <p:nvPr/>
        </p:nvSpPr>
        <p:spPr>
          <a:xfrm>
            <a:off x="0" y="1981200"/>
            <a:ext cx="1676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57200" y="4343400"/>
            <a:ext cx="1676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0" y="2743200"/>
            <a:ext cx="1676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66800" y="3657600"/>
            <a:ext cx="1676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620000" y="3886200"/>
            <a:ext cx="1676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781800" y="4953000"/>
            <a:ext cx="1676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096000" y="6096000"/>
            <a:ext cx="1676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81000" y="2971800"/>
            <a:ext cx="1676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a:stretch>
            <a:fillRect/>
          </a:stretch>
        </p:blipFill>
        <p:spPr bwMode="auto">
          <a:xfrm>
            <a:off x="457200" y="2116923"/>
            <a:ext cx="8229600" cy="32543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0722" name="Picture 2"/>
          <p:cNvPicPr>
            <a:picLocks noGrp="1" noChangeAspect="1" noChangeArrowheads="1"/>
          </p:cNvPicPr>
          <p:nvPr>
            <p:ph idx="1"/>
          </p:nvPr>
        </p:nvPicPr>
        <p:blipFill>
          <a:blip r:embed="rId2"/>
          <a:srcRect/>
          <a:stretch>
            <a:fillRect/>
          </a:stretch>
        </p:blipFill>
        <p:spPr bwMode="auto">
          <a:xfrm>
            <a:off x="-304800" y="609600"/>
            <a:ext cx="9509760" cy="41469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What is the main difference between String and </a:t>
            </a:r>
            <a:r>
              <a:rPr lang="en-US" dirty="0" err="1" smtClean="0"/>
              <a:t>StringBuilder</a:t>
            </a:r>
            <a:r>
              <a:rPr lang="en-US" dirty="0" smtClean="0"/>
              <a: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What is the main difference between String and </a:t>
            </a:r>
            <a:r>
              <a:rPr lang="en-US" dirty="0" err="1" smtClean="0"/>
              <a:t>StringBuffer</a:t>
            </a:r>
            <a:r>
              <a:rPr lang="en-US" dirty="0" smtClean="0"/>
              <a:t> ? </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Autofit/>
          </a:bodyPr>
          <a:lstStyle/>
          <a:p>
            <a:r>
              <a:rPr lang="en-US" sz="2400" dirty="0" smtClean="0"/>
              <a:t>Other than immutability and mutability is there any other difference between String and </a:t>
            </a:r>
            <a:r>
              <a:rPr lang="en-US" sz="2400" dirty="0" err="1" smtClean="0"/>
              <a:t>StringBuffer</a:t>
            </a: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What is the meaning of immutability and mutability? </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Explain immutability and mutability with an example?</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What is SCP?</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What is the advantage of SCP? </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What is the disadvantage of SCP? </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t> Why String objects are immutable where as </a:t>
            </a:r>
            <a:r>
              <a:rPr lang="en-US" dirty="0" err="1" smtClean="0"/>
              <a:t>StringBuffer</a:t>
            </a:r>
            <a:r>
              <a:rPr lang="en-US" dirty="0" smtClean="0"/>
              <a:t> objects are mutable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Times New Roman" pitchFamily="18" charset="0"/>
                <a:cs typeface="Times New Roman" pitchFamily="18" charset="0"/>
              </a:rPr>
              <a:t>1. We can use this method to get string representation of an object. </a:t>
            </a:r>
          </a:p>
          <a:p>
            <a:r>
              <a:rPr lang="en-US" dirty="0" smtClean="0">
                <a:latin typeface="Times New Roman" pitchFamily="18" charset="0"/>
                <a:cs typeface="Times New Roman" pitchFamily="18" charset="0"/>
              </a:rPr>
              <a:t>2. Whenever we are try to print any object reference internally </a:t>
            </a:r>
            <a:r>
              <a:rPr lang="en-US" dirty="0" err="1" smtClean="0">
                <a:latin typeface="Times New Roman" pitchFamily="18" charset="0"/>
                <a:cs typeface="Times New Roman" pitchFamily="18" charset="0"/>
              </a:rPr>
              <a:t>toString</a:t>
            </a:r>
            <a:r>
              <a:rPr lang="en-US" dirty="0" smtClean="0">
                <a:latin typeface="Times New Roman" pitchFamily="18" charset="0"/>
                <a:cs typeface="Times New Roman" pitchFamily="18" charset="0"/>
              </a:rPr>
              <a:t>() method will be executed</a:t>
            </a:r>
            <a:endParaRPr lang="en-US"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smtClean="0"/>
              <a:t>Public string </a:t>
            </a:r>
            <a:r>
              <a:rPr lang="en-US" dirty="0" err="1" smtClean="0"/>
              <a:t>toString</a:t>
            </a:r>
            <a:r>
              <a:rPr lang="en-US" dirty="0" smtClean="0"/>
              <a:t>()</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smtClean="0"/>
              <a:t>What is the difference between final and immutability?</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466725" y="2620169"/>
            <a:ext cx="8210550" cy="2247900"/>
          </a:xfrm>
          <a:prstGeom prst="rect">
            <a:avLst/>
          </a:prstGeom>
          <a:noFill/>
          <a:ln w="9525">
            <a:noFill/>
            <a:miter lim="800000"/>
            <a:headEnd/>
            <a:tailEnd/>
          </a:ln>
          <a:effectLst/>
        </p:spPr>
      </p:pic>
      <p:sp>
        <p:nvSpPr>
          <p:cNvPr id="5" name="Rounded Rectangle 4"/>
          <p:cNvSpPr/>
          <p:nvPr/>
        </p:nvSpPr>
        <p:spPr>
          <a:xfrm>
            <a:off x="6781800" y="3733800"/>
            <a:ext cx="1447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553200" y="4191000"/>
            <a:ext cx="838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457200" y="2468240"/>
            <a:ext cx="8229600" cy="25517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752475" y="2505869"/>
            <a:ext cx="7639050" cy="2476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457200" y="2154065"/>
            <a:ext cx="8229600" cy="31801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Final </a:t>
            </a:r>
            <a:r>
              <a:rPr lang="en-US" dirty="0" err="1" smtClean="0"/>
              <a:t>vs</a:t>
            </a:r>
            <a:r>
              <a:rPr lang="en-US" dirty="0" smtClean="0"/>
              <a:t> immutability :</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final modifier applicable for variables where as immutability concept applicable for objects </a:t>
            </a:r>
            <a:endParaRPr lang="en-US" dirty="0"/>
          </a:p>
        </p:txBody>
      </p:sp>
      <p:sp>
        <p:nvSpPr>
          <p:cNvPr id="3" name="Title 2"/>
          <p:cNvSpPr>
            <a:spLocks noGrp="1"/>
          </p:cNvSpPr>
          <p:nvPr>
            <p:ph type="title"/>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2895600" y="2590800"/>
            <a:ext cx="5314950" cy="1943100"/>
          </a:xfrm>
          <a:prstGeom prst="rect">
            <a:avLst/>
          </a:prstGeom>
          <a:noFill/>
          <a:ln w="9525">
            <a:noFill/>
            <a:miter lim="800000"/>
            <a:headEnd/>
            <a:tailEnd/>
          </a:ln>
          <a:effectLst/>
        </p:spPr>
      </p:pic>
      <p:sp>
        <p:nvSpPr>
          <p:cNvPr id="5" name="Rounded Rectangle 4"/>
          <p:cNvSpPr/>
          <p:nvPr/>
        </p:nvSpPr>
        <p:spPr>
          <a:xfrm>
            <a:off x="6248400" y="2971800"/>
            <a:ext cx="12192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133600" y="3733800"/>
            <a:ext cx="12192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953000" y="5029200"/>
            <a:ext cx="12192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352800" y="5181600"/>
            <a:ext cx="12192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1221508" y="1481138"/>
            <a:ext cx="6700983" cy="4525962"/>
          </a:xfrm>
          <a:prstGeom prst="rect">
            <a:avLst/>
          </a:prstGeom>
          <a:noFill/>
          <a:ln w="9525">
            <a:noFill/>
            <a:miter lim="800000"/>
            <a:headEnd/>
            <a:tailEnd/>
          </a:ln>
          <a:effectLst/>
        </p:spPr>
      </p:pic>
      <p:sp>
        <p:nvSpPr>
          <p:cNvPr id="5" name="Rounded Rectangle 4"/>
          <p:cNvSpPr/>
          <p:nvPr/>
        </p:nvSpPr>
        <p:spPr>
          <a:xfrm>
            <a:off x="5334000" y="4724400"/>
            <a:ext cx="12192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334000" y="4876800"/>
            <a:ext cx="12192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334000" y="5334000"/>
            <a:ext cx="12192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1221508" y="1481138"/>
            <a:ext cx="6700983" cy="4525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457200" y="4925344"/>
            <a:ext cx="8229600" cy="1932656"/>
          </a:xfrm>
          <a:prstGeom prst="rect">
            <a:avLst/>
          </a:prstGeom>
          <a:noFill/>
          <a:ln w="9525">
            <a:noFill/>
            <a:miter lim="800000"/>
            <a:headEnd/>
            <a:tailEnd/>
          </a:ln>
          <a:effectLst/>
        </p:spPr>
      </p:pic>
      <p:pic>
        <p:nvPicPr>
          <p:cNvPr id="4" name="Picture 2"/>
          <p:cNvPicPr>
            <a:picLocks noChangeAspect="1" noChangeArrowheads="1"/>
          </p:cNvPicPr>
          <p:nvPr/>
        </p:nvPicPr>
        <p:blipFill>
          <a:blip r:embed="rId3"/>
          <a:srcRect/>
          <a:stretch>
            <a:fillRect/>
          </a:stretch>
        </p:blipFill>
        <p:spPr bwMode="auto">
          <a:xfrm>
            <a:off x="1676400" y="304800"/>
            <a:ext cx="6949440" cy="46937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Times New Roman" pitchFamily="18" charset="0"/>
                <a:cs typeface="Times New Roman" pitchFamily="18" charset="0"/>
              </a:rPr>
              <a:t>1. We can use this method to get string representation of an object. </a:t>
            </a:r>
          </a:p>
          <a:p>
            <a:r>
              <a:rPr lang="en-US" dirty="0" smtClean="0">
                <a:latin typeface="Times New Roman" pitchFamily="18" charset="0"/>
                <a:cs typeface="Times New Roman" pitchFamily="18" charset="0"/>
              </a:rPr>
              <a:t>2. Whenever we are try to print any object reference internally </a:t>
            </a:r>
            <a:r>
              <a:rPr lang="en-US" dirty="0" err="1" smtClean="0">
                <a:latin typeface="Times New Roman" pitchFamily="18" charset="0"/>
                <a:cs typeface="Times New Roman" pitchFamily="18" charset="0"/>
              </a:rPr>
              <a:t>toString</a:t>
            </a:r>
            <a:r>
              <a:rPr lang="en-US" dirty="0" smtClean="0">
                <a:latin typeface="Times New Roman" pitchFamily="18" charset="0"/>
                <a:cs typeface="Times New Roman" pitchFamily="18" charset="0"/>
              </a:rPr>
              <a:t>() method will be executed</a:t>
            </a:r>
          </a:p>
          <a:p>
            <a:endParaRPr lang="en-US" dirty="0"/>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err="1" smtClean="0"/>
              <a:t>StringBuffer</a:t>
            </a:r>
            <a:r>
              <a:rPr lang="en-US" dirty="0" smtClean="0"/>
              <a:t> </a:t>
            </a:r>
            <a:r>
              <a:rPr lang="en-US" dirty="0" err="1" smtClean="0"/>
              <a:t>sb</a:t>
            </a:r>
            <a:r>
              <a:rPr lang="en-US" dirty="0" smtClean="0"/>
              <a:t>=new </a:t>
            </a:r>
            <a:r>
              <a:rPr lang="en-US" dirty="0" err="1" smtClean="0"/>
              <a:t>StringBuffer</a:t>
            </a:r>
            <a:r>
              <a:rPr lang="en-US" dirty="0" smtClean="0"/>
              <a:t>(); what is default size ?</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781722" y="1481138"/>
            <a:ext cx="7580556" cy="4525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err="1" smtClean="0"/>
              <a:t>StringBuilder</a:t>
            </a:r>
            <a:r>
              <a:rPr lang="en-US" dirty="0" smtClean="0"/>
              <a:t> which version come ?</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What is Method chaining?</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457200" y="2001738"/>
            <a:ext cx="8229600" cy="34847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Wrapper classes ?	</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1. To wrap primitives into object form so that we can handle primitives also just like objects. </a:t>
            </a:r>
          </a:p>
          <a:p>
            <a:endParaRPr lang="en-US" dirty="0" smtClean="0"/>
          </a:p>
          <a:p>
            <a:r>
              <a:rPr lang="en-US" dirty="0" smtClean="0"/>
              <a:t>2. To define several utility functions which are required for the primitives.</a:t>
            </a:r>
            <a:endParaRPr lang="en-US" dirty="0"/>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985837" y="1996281"/>
            <a:ext cx="7172325" cy="3495675"/>
          </a:xfrm>
          <a:prstGeom prst="rect">
            <a:avLst/>
          </a:prstGeom>
          <a:noFill/>
          <a:ln w="9525">
            <a:noFill/>
            <a:miter lim="800000"/>
            <a:headEnd/>
            <a:tailEnd/>
          </a:ln>
          <a:effectLst/>
        </p:spPr>
      </p:pic>
      <p:sp>
        <p:nvSpPr>
          <p:cNvPr id="11" name="Rounded Rectangle 10"/>
          <p:cNvSpPr/>
          <p:nvPr/>
        </p:nvSpPr>
        <p:spPr>
          <a:xfrm>
            <a:off x="6781800" y="3733800"/>
            <a:ext cx="16002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619125" y="2448719"/>
            <a:ext cx="7905750" cy="2590800"/>
          </a:xfrm>
          <a:prstGeom prst="rect">
            <a:avLst/>
          </a:prstGeom>
          <a:noFill/>
          <a:ln w="9525">
            <a:noFill/>
            <a:miter lim="800000"/>
            <a:headEnd/>
            <a:tailEnd/>
          </a:ln>
          <a:effectLst/>
        </p:spPr>
      </p:pic>
      <p:sp>
        <p:nvSpPr>
          <p:cNvPr id="5" name="Rounded Rectangle 4"/>
          <p:cNvSpPr/>
          <p:nvPr/>
        </p:nvSpPr>
        <p:spPr>
          <a:xfrm>
            <a:off x="2971800" y="5715000"/>
            <a:ext cx="1600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800600" y="5486400"/>
            <a:ext cx="1600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477000" y="5562600"/>
            <a:ext cx="1600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533400" y="1524000"/>
            <a:ext cx="7000875" cy="227647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381000" y="3505200"/>
            <a:ext cx="6276975" cy="2457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1620285" y="1481138"/>
            <a:ext cx="5903429" cy="4525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a:stretch>
            <a:fillRect/>
          </a:stretch>
        </p:blipFill>
        <p:spPr bwMode="auto">
          <a:xfrm>
            <a:off x="-91440" y="2286000"/>
            <a:ext cx="9235440" cy="1834234"/>
          </a:xfrm>
          <a:prstGeom prst="rect">
            <a:avLst/>
          </a:prstGeom>
          <a:noFill/>
          <a:ln w="9525">
            <a:noFill/>
            <a:miter lim="800000"/>
            <a:headEnd/>
            <a:tailEnd/>
          </a:ln>
          <a:effectLst/>
        </p:spPr>
      </p:pic>
      <p:sp>
        <p:nvSpPr>
          <p:cNvPr id="5" name="Rounded Rectangle 4"/>
          <p:cNvSpPr/>
          <p:nvPr/>
        </p:nvSpPr>
        <p:spPr>
          <a:xfrm>
            <a:off x="7162800" y="4876800"/>
            <a:ext cx="1676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572000" y="5105400"/>
            <a:ext cx="16764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457200" y="1986518"/>
            <a:ext cx="8229600" cy="3515202"/>
          </a:xfrm>
          <a:prstGeom prst="rect">
            <a:avLst/>
          </a:prstGeom>
          <a:noFill/>
          <a:ln w="9525">
            <a:noFill/>
            <a:miter lim="800000"/>
            <a:headEnd/>
            <a:tailEnd/>
          </a:ln>
          <a:effectLst/>
        </p:spPr>
      </p:pic>
      <p:sp>
        <p:nvSpPr>
          <p:cNvPr id="5" name="Rounded Rectangle 4"/>
          <p:cNvSpPr/>
          <p:nvPr/>
        </p:nvSpPr>
        <p:spPr>
          <a:xfrm>
            <a:off x="1143000" y="4191000"/>
            <a:ext cx="1524000" cy="22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457200" y="2004193"/>
            <a:ext cx="8229600" cy="3479851"/>
          </a:xfrm>
          <a:prstGeom prst="rect">
            <a:avLst/>
          </a:prstGeom>
          <a:noFill/>
          <a:ln w="9525">
            <a:noFill/>
            <a:miter lim="800000"/>
            <a:headEnd/>
            <a:tailEnd/>
          </a:ln>
          <a:effectLst/>
        </p:spPr>
      </p:pic>
      <p:sp>
        <p:nvSpPr>
          <p:cNvPr id="5" name="Rounded Rectangle 4"/>
          <p:cNvSpPr/>
          <p:nvPr/>
        </p:nvSpPr>
        <p:spPr>
          <a:xfrm>
            <a:off x="5638800" y="4114800"/>
            <a:ext cx="1371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91400" y="4648200"/>
            <a:ext cx="1371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Utility methods:</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1. </a:t>
            </a:r>
            <a:r>
              <a:rPr lang="en-US" dirty="0" err="1" smtClean="0"/>
              <a:t>valueOf</a:t>
            </a:r>
            <a:r>
              <a:rPr lang="en-US" dirty="0" smtClean="0"/>
              <a:t>() method.</a:t>
            </a:r>
          </a:p>
          <a:p>
            <a:r>
              <a:rPr lang="en-US" dirty="0" smtClean="0"/>
              <a:t>2. </a:t>
            </a:r>
            <a:r>
              <a:rPr lang="en-US" dirty="0" err="1" smtClean="0"/>
              <a:t>XXXValue</a:t>
            </a:r>
            <a:r>
              <a:rPr lang="en-US" dirty="0" smtClean="0"/>
              <a:t>() method. </a:t>
            </a:r>
          </a:p>
          <a:p>
            <a:r>
              <a:rPr lang="en-US" dirty="0" smtClean="0"/>
              <a:t>3. </a:t>
            </a:r>
            <a:r>
              <a:rPr lang="en-US" dirty="0" err="1" smtClean="0"/>
              <a:t>parseXxx</a:t>
            </a:r>
            <a:r>
              <a:rPr lang="en-US" dirty="0" smtClean="0"/>
              <a:t>() method. </a:t>
            </a:r>
          </a:p>
          <a:p>
            <a:r>
              <a:rPr lang="en-US" dirty="0" smtClean="0"/>
              <a:t>4. </a:t>
            </a:r>
            <a:r>
              <a:rPr lang="en-US" dirty="0" err="1" smtClean="0"/>
              <a:t>toString</a:t>
            </a:r>
            <a:r>
              <a:rPr lang="en-US" dirty="0" smtClean="0"/>
              <a:t>() method.</a:t>
            </a:r>
          </a:p>
          <a:p>
            <a:endParaRPr lang="en-US" dirty="0"/>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lang="en-US" dirty="0" err="1" smtClean="0"/>
              <a:t>valueOf</a:t>
            </a:r>
            <a:r>
              <a:rPr lang="en-US" dirty="0" smtClean="0"/>
              <a:t>() method :</a:t>
            </a:r>
            <a:br>
              <a:rPr lang="en-US" dirty="0" smtClean="0"/>
            </a:b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valueOf</a:t>
            </a:r>
            <a:r>
              <a:rPr lang="en-US" dirty="0" smtClean="0"/>
              <a:t>() method :</a:t>
            </a:r>
          </a:p>
          <a:p>
            <a:r>
              <a:rPr lang="en-US" dirty="0" smtClean="0"/>
              <a:t> We can use </a:t>
            </a:r>
            <a:r>
              <a:rPr lang="en-US" dirty="0" err="1" smtClean="0"/>
              <a:t>valueOf</a:t>
            </a:r>
            <a:r>
              <a:rPr lang="en-US" dirty="0" smtClean="0"/>
              <a:t>() method to create wrapper object for the given primitive or String this method is alternative to constructor.</a:t>
            </a:r>
            <a:endParaRPr lang="en-US" dirty="0"/>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804862" y="2324894"/>
            <a:ext cx="7534275" cy="2838450"/>
          </a:xfrm>
          <a:prstGeom prst="rect">
            <a:avLst/>
          </a:prstGeom>
          <a:noFill/>
          <a:ln w="9525">
            <a:noFill/>
            <a:miter lim="800000"/>
            <a:headEnd/>
            <a:tailEnd/>
          </a:ln>
          <a:effectLst/>
        </p:spPr>
      </p:pic>
      <p:sp>
        <p:nvSpPr>
          <p:cNvPr id="5" name="Rounded Rectangle 4"/>
          <p:cNvSpPr/>
          <p:nvPr/>
        </p:nvSpPr>
        <p:spPr>
          <a:xfrm>
            <a:off x="6096000" y="4419600"/>
            <a:ext cx="1295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srcRect/>
          <a:stretch>
            <a:fillRect/>
          </a:stretch>
        </p:blipFill>
        <p:spPr bwMode="auto">
          <a:xfrm>
            <a:off x="709612" y="2196306"/>
            <a:ext cx="7724775" cy="3095625"/>
          </a:xfrm>
          <a:prstGeom prst="rect">
            <a:avLst/>
          </a:prstGeom>
          <a:noFill/>
          <a:ln w="9525">
            <a:noFill/>
            <a:miter lim="800000"/>
            <a:headEnd/>
            <a:tailEnd/>
          </a:ln>
          <a:effectLst/>
        </p:spPr>
      </p:pic>
      <p:sp>
        <p:nvSpPr>
          <p:cNvPr id="5" name="Rounded Rectangle 4"/>
          <p:cNvSpPr/>
          <p:nvPr/>
        </p:nvSpPr>
        <p:spPr>
          <a:xfrm>
            <a:off x="5943600" y="4419600"/>
            <a:ext cx="6858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457200" y="2275892"/>
            <a:ext cx="8229600" cy="29364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Public native </a:t>
            </a:r>
            <a:r>
              <a:rPr lang="en-US" dirty="0" err="1" smtClean="0"/>
              <a:t>int</a:t>
            </a:r>
            <a:r>
              <a:rPr lang="en-US" dirty="0" smtClean="0"/>
              <a:t> </a:t>
            </a:r>
            <a:r>
              <a:rPr lang="en-US" dirty="0" err="1" smtClean="0"/>
              <a:t>hashCode</a:t>
            </a:r>
            <a:r>
              <a:rPr lang="en-US" dirty="0" smtClean="0"/>
              <a:t>() </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457200" y="1762753"/>
            <a:ext cx="8229600" cy="39627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err="1" smtClean="0"/>
              <a:t>xxxValue</a:t>
            </a:r>
            <a:r>
              <a:rPr lang="en-US" dirty="0" smtClean="0"/>
              <a:t>() method : </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We can use </a:t>
            </a:r>
            <a:r>
              <a:rPr lang="en-US" dirty="0" err="1" smtClean="0"/>
              <a:t>xxxValue</a:t>
            </a:r>
            <a:r>
              <a:rPr lang="en-US" dirty="0" smtClean="0"/>
              <a:t>() methods to convert wrapper object to primitive</a:t>
            </a:r>
            <a:endParaRPr lang="en-US" dirty="0"/>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srcRect/>
          <a:stretch>
            <a:fillRect/>
          </a:stretch>
        </p:blipFill>
        <p:spPr bwMode="auto">
          <a:xfrm>
            <a:off x="781050" y="1681956"/>
            <a:ext cx="7581900" cy="4124325"/>
          </a:xfrm>
          <a:prstGeom prst="rect">
            <a:avLst/>
          </a:prstGeom>
          <a:noFill/>
          <a:ln w="9525">
            <a:noFill/>
            <a:miter lim="800000"/>
            <a:headEnd/>
            <a:tailEnd/>
          </a:ln>
          <a:effectLst/>
        </p:spPr>
      </p:pic>
      <p:sp>
        <p:nvSpPr>
          <p:cNvPr id="5" name="Rounded Rectangle 4"/>
          <p:cNvSpPr/>
          <p:nvPr/>
        </p:nvSpPr>
        <p:spPr>
          <a:xfrm>
            <a:off x="8001000" y="3657600"/>
            <a:ext cx="11430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err="1" smtClean="0"/>
              <a:t>charValue</a:t>
            </a:r>
            <a:r>
              <a:rPr lang="en-US" dirty="0" smtClean="0"/>
              <a:t>() method: </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Character class contains </a:t>
            </a:r>
            <a:r>
              <a:rPr lang="en-US" dirty="0" err="1" smtClean="0"/>
              <a:t>charValue</a:t>
            </a:r>
            <a:r>
              <a:rPr lang="en-US" dirty="0" smtClean="0"/>
              <a:t>() method to convert Character object to char primitive</a:t>
            </a:r>
            <a:endParaRPr lang="en-US" dirty="0"/>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1628775" y="2558256"/>
            <a:ext cx="5886450" cy="2371725"/>
          </a:xfrm>
          <a:prstGeom prst="rect">
            <a:avLst/>
          </a:prstGeom>
          <a:noFill/>
          <a:ln w="9525">
            <a:noFill/>
            <a:miter lim="800000"/>
            <a:headEnd/>
            <a:tailEnd/>
          </a:ln>
          <a:effectLst/>
        </p:spPr>
      </p:pic>
      <p:sp>
        <p:nvSpPr>
          <p:cNvPr id="5" name="Rounded Rectangle 4"/>
          <p:cNvSpPr/>
          <p:nvPr/>
        </p:nvSpPr>
        <p:spPr>
          <a:xfrm>
            <a:off x="5410200" y="3886200"/>
            <a:ext cx="533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err="1" smtClean="0"/>
              <a:t>booleanValue</a:t>
            </a:r>
            <a:r>
              <a:rPr lang="en-US" dirty="0" smtClean="0"/>
              <a:t>() method:</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457200" y="2391308"/>
            <a:ext cx="8229600" cy="2705622"/>
          </a:xfrm>
          <a:prstGeom prst="rect">
            <a:avLst/>
          </a:prstGeom>
          <a:noFill/>
          <a:ln w="9525">
            <a:noFill/>
            <a:miter lim="800000"/>
            <a:headEnd/>
            <a:tailEnd/>
          </a:ln>
          <a:effectLst/>
        </p:spPr>
      </p:pic>
      <p:sp>
        <p:nvSpPr>
          <p:cNvPr id="5" name="Rounded Rectangle 4"/>
          <p:cNvSpPr/>
          <p:nvPr/>
        </p:nvSpPr>
        <p:spPr>
          <a:xfrm>
            <a:off x="4038600" y="4343400"/>
            <a:ext cx="914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err="1" smtClean="0"/>
              <a:t>parseXxx</a:t>
            </a:r>
            <a:r>
              <a:rPr lang="en-US" dirty="0" smtClean="0"/>
              <a:t>() method :</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1329</TotalTime>
  <Words>757</Words>
  <Application>Microsoft Office PowerPoint</Application>
  <PresentationFormat>On-screen Show (4:3)</PresentationFormat>
  <Paragraphs>100</Paragraphs>
  <Slides>124</Slides>
  <Notes>0</Notes>
  <HiddenSlides>0</HiddenSlides>
  <MMClips>0</MMClips>
  <ScaleCrop>false</ScaleCrop>
  <HeadingPairs>
    <vt:vector size="4" baseType="variant">
      <vt:variant>
        <vt:lpstr>Theme</vt:lpstr>
      </vt:variant>
      <vt:variant>
        <vt:i4>1</vt:i4>
      </vt:variant>
      <vt:variant>
        <vt:lpstr>Slide Titles</vt:lpstr>
      </vt:variant>
      <vt:variant>
        <vt:i4>124</vt:i4>
      </vt:variant>
    </vt:vector>
  </HeadingPairs>
  <TitlesOfParts>
    <vt:vector size="125" baseType="lpstr">
      <vt:lpstr>Concourse</vt:lpstr>
      <vt:lpstr>Java.lang.package</vt:lpstr>
      <vt:lpstr>What is objects class?</vt:lpstr>
      <vt:lpstr>Slide 3</vt:lpstr>
      <vt:lpstr>Method present in objects class?</vt:lpstr>
      <vt:lpstr>Slide 5</vt:lpstr>
      <vt:lpstr>Public string toString()</vt:lpstr>
      <vt:lpstr>Slide 7</vt:lpstr>
      <vt:lpstr>Slide 8</vt:lpstr>
      <vt:lpstr>Public native int hashCode() </vt:lpstr>
      <vt:lpstr>Slide 10</vt:lpstr>
      <vt:lpstr>Slide 11</vt:lpstr>
      <vt:lpstr>Slide 12</vt:lpstr>
      <vt:lpstr>   equals() method: </vt:lpstr>
      <vt:lpstr>Slide 14</vt:lpstr>
      <vt:lpstr>Slide 15</vt:lpstr>
      <vt:lpstr>Slide 16</vt:lpstr>
      <vt:lpstr>Slide 17</vt:lpstr>
      <vt:lpstr>Slide 18</vt:lpstr>
      <vt:lpstr>Slide 19</vt:lpstr>
      <vt:lpstr>Differences between == (double equal operator) and .equals() method?</vt:lpstr>
      <vt:lpstr>Slide 21</vt:lpstr>
      <vt:lpstr>Slide 22</vt:lpstr>
      <vt:lpstr>Clone () method:</vt:lpstr>
      <vt:lpstr>Slide 24</vt:lpstr>
      <vt:lpstr>Slide 25</vt:lpstr>
      <vt:lpstr>Slide 26</vt:lpstr>
      <vt:lpstr>Shallow cloning</vt:lpstr>
      <vt:lpstr>Slide 28</vt:lpstr>
      <vt:lpstr>Deep cloning </vt:lpstr>
      <vt:lpstr>Slide 30</vt:lpstr>
      <vt:lpstr>getClass() method :</vt:lpstr>
      <vt:lpstr>Slide 32</vt:lpstr>
      <vt:lpstr>Slide 33</vt:lpstr>
      <vt:lpstr>Finalize()</vt:lpstr>
      <vt:lpstr>Slide 35</vt:lpstr>
      <vt:lpstr>wait( ) , notify( ) , notifyAll( )</vt:lpstr>
      <vt:lpstr>Slide 37</vt:lpstr>
      <vt:lpstr>Why String is immutabiity?</vt:lpstr>
      <vt:lpstr>Slide 39</vt:lpstr>
      <vt:lpstr>Slide 40</vt:lpstr>
      <vt:lpstr>Slide 41</vt:lpstr>
      <vt:lpstr>Slide 42</vt:lpstr>
      <vt:lpstr>SCP And Heap ?</vt:lpstr>
      <vt:lpstr>Slide 44</vt:lpstr>
      <vt:lpstr>Slide 45</vt:lpstr>
      <vt:lpstr>Slide 46</vt:lpstr>
      <vt:lpstr>Slide 47</vt:lpstr>
      <vt:lpstr>Slide 48</vt:lpstr>
      <vt:lpstr>Slide 49</vt:lpstr>
      <vt:lpstr>Slide 50</vt:lpstr>
      <vt:lpstr>What is the main difference between String and StringBuilder?</vt:lpstr>
      <vt:lpstr>What is the main difference between String and StringBuffer ? </vt:lpstr>
      <vt:lpstr>Other than immutability and mutability is there any other difference between String and StringBuffer ?</vt:lpstr>
      <vt:lpstr>What is the meaning of immutability and mutability? </vt:lpstr>
      <vt:lpstr>Explain immutability and mutability with an example?</vt:lpstr>
      <vt:lpstr>What is SCP?</vt:lpstr>
      <vt:lpstr>What is the advantage of SCP? </vt:lpstr>
      <vt:lpstr>What is the disadvantage of SCP? </vt:lpstr>
      <vt:lpstr> Why String objects are immutable where as StringBuffer objects are mutable</vt:lpstr>
      <vt:lpstr>What is the difference between final and immutability?</vt:lpstr>
      <vt:lpstr>Slide 61</vt:lpstr>
      <vt:lpstr>Slide 62</vt:lpstr>
      <vt:lpstr>Slide 63</vt:lpstr>
      <vt:lpstr>Slide 64</vt:lpstr>
      <vt:lpstr>Final vs immutability :</vt:lpstr>
      <vt:lpstr>Slide 66</vt:lpstr>
      <vt:lpstr>Slide 67</vt:lpstr>
      <vt:lpstr>Slide 68</vt:lpstr>
      <vt:lpstr>Slide 69</vt:lpstr>
      <vt:lpstr>StringBuffer sb=new StringBuffer(); what is default size ?</vt:lpstr>
      <vt:lpstr>Slide 71</vt:lpstr>
      <vt:lpstr>StringBuilder which version come ?</vt:lpstr>
      <vt:lpstr>What is Method chaining?</vt:lpstr>
      <vt:lpstr>Slide 74</vt:lpstr>
      <vt:lpstr>Wrapper classes ? </vt:lpstr>
      <vt:lpstr>Slide 76</vt:lpstr>
      <vt:lpstr>Slide 77</vt:lpstr>
      <vt:lpstr>Slide 78</vt:lpstr>
      <vt:lpstr>Slide 79</vt:lpstr>
      <vt:lpstr>Slide 80</vt:lpstr>
      <vt:lpstr>Slide 81</vt:lpstr>
      <vt:lpstr>Slide 82</vt:lpstr>
      <vt:lpstr>Utility methods:</vt:lpstr>
      <vt:lpstr>Slide 84</vt:lpstr>
      <vt:lpstr>valueOf() method : </vt:lpstr>
      <vt:lpstr>Slide 86</vt:lpstr>
      <vt:lpstr>Slide 87</vt:lpstr>
      <vt:lpstr>Slide 88</vt:lpstr>
      <vt:lpstr>Slide 89</vt:lpstr>
      <vt:lpstr>Slide 90</vt:lpstr>
      <vt:lpstr>xxxValue() method : </vt:lpstr>
      <vt:lpstr>Slide 92</vt:lpstr>
      <vt:lpstr>Slide 93</vt:lpstr>
      <vt:lpstr>charValue() method: </vt:lpstr>
      <vt:lpstr>Slide 95</vt:lpstr>
      <vt:lpstr>Slide 96</vt:lpstr>
      <vt:lpstr>booleanValue() method:</vt:lpstr>
      <vt:lpstr>Slide 98</vt:lpstr>
      <vt:lpstr>parseXxx() method :</vt:lpstr>
      <vt:lpstr>Slide 100</vt:lpstr>
      <vt:lpstr>Slide 101</vt:lpstr>
      <vt:lpstr>toString() method  </vt:lpstr>
      <vt:lpstr>Slide 103</vt:lpstr>
      <vt:lpstr>Slide 104</vt:lpstr>
      <vt:lpstr>Slide 105</vt:lpstr>
      <vt:lpstr>Autoboxing and Autounboxing (1.5v)</vt:lpstr>
      <vt:lpstr>Slide 107</vt:lpstr>
      <vt:lpstr>Slide 108</vt:lpstr>
      <vt:lpstr>Slide 109</vt:lpstr>
      <vt:lpstr>Slide 110</vt:lpstr>
      <vt:lpstr>Slide 111</vt:lpstr>
      <vt:lpstr>Autoboxing :</vt:lpstr>
      <vt:lpstr>Slide 113</vt:lpstr>
      <vt:lpstr>Autounboxing : </vt:lpstr>
      <vt:lpstr>Slide 115</vt:lpstr>
      <vt:lpstr>Slide 116</vt:lpstr>
      <vt:lpstr>Slide 117</vt:lpstr>
      <vt:lpstr>Slide 118</vt:lpstr>
      <vt:lpstr>Slide 119</vt:lpstr>
      <vt:lpstr>Slide 120</vt:lpstr>
      <vt:lpstr>Slide 121</vt:lpstr>
      <vt:lpstr>Slide 122</vt:lpstr>
      <vt:lpstr>Slide 123</vt:lpstr>
      <vt:lpstr>Slide 124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140</cp:revision>
  <dcterms:created xsi:type="dcterms:W3CDTF">2022-04-18T08:31:11Z</dcterms:created>
  <dcterms:modified xsi:type="dcterms:W3CDTF">2022-04-22T13:01:13Z</dcterms:modified>
</cp:coreProperties>
</file>